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37"/>
  </p:notesMasterIdLst>
  <p:handoutMasterIdLst>
    <p:handoutMasterId r:id="rId38"/>
  </p:handoutMasterIdLst>
  <p:sldIdLst>
    <p:sldId id="256" r:id="rId4"/>
    <p:sldId id="426" r:id="rId5"/>
    <p:sldId id="462" r:id="rId6"/>
    <p:sldId id="431" r:id="rId7"/>
    <p:sldId id="425" r:id="rId8"/>
    <p:sldId id="427" r:id="rId9"/>
    <p:sldId id="416" r:id="rId10"/>
    <p:sldId id="395" r:id="rId11"/>
    <p:sldId id="399" r:id="rId12"/>
    <p:sldId id="430" r:id="rId13"/>
    <p:sldId id="429" r:id="rId14"/>
    <p:sldId id="437" r:id="rId15"/>
    <p:sldId id="432" r:id="rId16"/>
    <p:sldId id="433" r:id="rId17"/>
    <p:sldId id="434" r:id="rId18"/>
    <p:sldId id="438" r:id="rId19"/>
    <p:sldId id="464" r:id="rId20"/>
    <p:sldId id="466" r:id="rId21"/>
    <p:sldId id="446" r:id="rId22"/>
    <p:sldId id="467" r:id="rId23"/>
    <p:sldId id="443" r:id="rId24"/>
    <p:sldId id="442" r:id="rId25"/>
    <p:sldId id="465" r:id="rId26"/>
    <p:sldId id="444" r:id="rId27"/>
    <p:sldId id="448" r:id="rId28"/>
    <p:sldId id="449" r:id="rId29"/>
    <p:sldId id="439" r:id="rId30"/>
    <p:sldId id="440" r:id="rId31"/>
    <p:sldId id="452" r:id="rId32"/>
    <p:sldId id="451" r:id="rId33"/>
    <p:sldId id="453" r:id="rId34"/>
    <p:sldId id="455" r:id="rId35"/>
    <p:sldId id="456" r:id="rId3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00"/>
    <p:restoredTop sz="91853"/>
  </p:normalViewPr>
  <p:slideViewPr>
    <p:cSldViewPr snapToGrid="0" snapToObjects="1">
      <p:cViewPr varScale="1">
        <p:scale>
          <a:sx n="189" d="100"/>
          <a:sy n="189" d="100"/>
        </p:scale>
        <p:origin x="25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commentAuthors" Target="commentAuthor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54C3D-95A6-DD4C-9AFF-99233C4F1A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DFE07A-2488-8D43-B417-E1A4EDF617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5969B-27BC-0140-9F8F-125A114BC2A2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998B5-6E4A-CB40-AABD-71C1F4C7D3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5CF40-9A18-0C4F-BC1A-9B02B20382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84C32-DA07-7D4C-AC07-F748B0026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57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09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logistic regression, minimizes cross-entry loss is the same as maximizing 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04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logistic regression, minimizes cross-entry loss is the same as maximizing 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8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07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some personal remarks on label aggregation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0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chienjuho.com/pub/ICML13_RepeatedLabe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chienjuho.com/pub/ICML13_RepeatedLabe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1696087"/>
            <a:ext cx="11409680" cy="2387600"/>
          </a:xfrm>
        </p:spPr>
        <p:txBody>
          <a:bodyPr>
            <a:noAutofit/>
          </a:bodyPr>
          <a:lstStyle/>
          <a:p>
            <a:pPr algn="l"/>
            <a:br>
              <a:rPr lang="en-US" sz="6600" dirty="0"/>
            </a:br>
            <a:br>
              <a:rPr lang="en-US" sz="6600" dirty="0"/>
            </a:br>
            <a:r>
              <a:rPr lang="en-US" sz="4400" dirty="0"/>
              <a:t>Lecture 4</a:t>
            </a:r>
            <a:br>
              <a:rPr lang="en-US" sz="4400" dirty="0"/>
            </a:br>
            <a:r>
              <a:rPr lang="en-US" sz="4400" dirty="0"/>
              <a:t>Label Aggregation: EM-Based Methods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10738E-B756-F244-8FD1-E15201D4891D}"/>
              </a:ext>
            </a:extLst>
          </p:cNvPr>
          <p:cNvSpPr/>
          <p:nvPr/>
        </p:nvSpPr>
        <p:spPr>
          <a:xfrm>
            <a:off x="406400" y="497575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F24B-20DD-F54E-85A4-ABFFBD699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1EA14-AE7C-404C-91EC-03C082CCE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522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3A20-B7F9-CA40-BB91-7F239A71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for Probabilistic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5DB1F-EF06-B14E-B024-3BA8DBCFA6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86160" cy="4351338"/>
              </a:xfrm>
            </p:spPr>
            <p:txBody>
              <a:bodyPr/>
              <a:lstStyle/>
              <a:p>
                <a:r>
                  <a:rPr lang="en-US" dirty="0"/>
                  <a:t>Notations: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observations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training data, labels we got from workers)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be the set of latent parameters we care about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ML hypothesis, true labels)</a:t>
                </a:r>
              </a:p>
              <a:p>
                <a:endParaRPr lang="en-US" sz="1200" dirty="0"/>
              </a:p>
              <a:p>
                <a:r>
                  <a:rPr lang="en-US" dirty="0"/>
                  <a:t>MLE approach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(from the common “independence” assumption)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∏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5DB1F-EF06-B14E-B024-3BA8DBCFA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86160" cy="4351338"/>
              </a:xfrm>
              <a:blipFill>
                <a:blip r:embed="rId3"/>
                <a:stretch>
                  <a:fillRect l="-1020" t="-2326" b="-4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A448C3-91C5-6140-B69A-38B81D544125}"/>
              </a:ext>
            </a:extLst>
          </p:cNvPr>
          <p:cNvSpPr/>
          <p:nvPr/>
        </p:nvSpPr>
        <p:spPr>
          <a:xfrm>
            <a:off x="6096000" y="5185964"/>
            <a:ext cx="5490210" cy="10512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In machine learning, we often replace this as a (negative) point-wise “loss function”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9B2867-2944-8B40-B212-3163081D0AF1}"/>
              </a:ext>
            </a:extLst>
          </p:cNvPr>
          <p:cNvCxnSpPr>
            <a:cxnSpLocks/>
          </p:cNvCxnSpPr>
          <p:nvPr/>
        </p:nvCxnSpPr>
        <p:spPr>
          <a:xfrm>
            <a:off x="4903470" y="5480605"/>
            <a:ext cx="1192530" cy="360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FBC52CF-0B0A-4949-BC3B-5C84189A3D90}"/>
              </a:ext>
            </a:extLst>
          </p:cNvPr>
          <p:cNvSpPr/>
          <p:nvPr/>
        </p:nvSpPr>
        <p:spPr>
          <a:xfrm>
            <a:off x="4263390" y="5032455"/>
            <a:ext cx="1737360" cy="404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598F81-227F-FA4B-BF0F-2C696E3DE4FC}"/>
              </a:ext>
            </a:extLst>
          </p:cNvPr>
          <p:cNvCxnSpPr/>
          <p:nvPr/>
        </p:nvCxnSpPr>
        <p:spPr>
          <a:xfrm flipH="1">
            <a:off x="3410645" y="1928917"/>
            <a:ext cx="674120" cy="25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F3FF75-FF39-C64D-96F6-96C7BF948322}"/>
              </a:ext>
            </a:extLst>
          </p:cNvPr>
          <p:cNvSpPr txBox="1"/>
          <p:nvPr/>
        </p:nvSpPr>
        <p:spPr>
          <a:xfrm>
            <a:off x="4095515" y="1690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68DCADC-7B02-9346-985D-1671D4B94AC2}"/>
                  </a:ext>
                </a:extLst>
              </p:cNvPr>
              <p:cNvSpPr/>
              <p:nvPr/>
            </p:nvSpPr>
            <p:spPr>
              <a:xfrm>
                <a:off x="4177650" y="1611294"/>
                <a:ext cx="5146559" cy="528119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often assumed to be </a:t>
                </a:r>
                <a:r>
                  <a:rPr lang="en-US" dirty="0">
                    <a:solidFill>
                      <a:srgbClr val="C00000"/>
                    </a:solidFill>
                  </a:rPr>
                  <a:t>independently</a:t>
                </a:r>
                <a:r>
                  <a:rPr lang="en-US" dirty="0"/>
                  <a:t> drawn</a:t>
                </a: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68DCADC-7B02-9346-985D-1671D4B94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650" y="1611294"/>
                <a:ext cx="5146559" cy="528119"/>
              </a:xfrm>
              <a:prstGeom prst="roundRect">
                <a:avLst/>
              </a:prstGeom>
              <a:blipFill>
                <a:blip r:embed="rId4"/>
                <a:stretch>
                  <a:fillRect l="-491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23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3A20-B7F9-CA40-BB91-7F239A71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for Probabilistic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5DB1F-EF06-B14E-B024-3BA8DBCFA6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86160" cy="542099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Notations: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observations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training data, labels we got from workers)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be the set of latent parameters we care about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ML hypothesis, true labels)</a:t>
                </a:r>
              </a:p>
              <a:p>
                <a:endParaRPr lang="en-US" sz="1200" dirty="0"/>
              </a:p>
              <a:p>
                <a:r>
                  <a:rPr lang="en-US" dirty="0"/>
                  <a:t>MLE approach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∏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(from the common “independence” assumption)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∏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Another interpretation</a:t>
                </a:r>
              </a:p>
              <a:p>
                <a:pPr lvl="1"/>
                <a:r>
                  <a:rPr lang="en-US" dirty="0"/>
                  <a:t>Define point-wise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ℓ(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Solving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ℓ(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5DB1F-EF06-B14E-B024-3BA8DBCFA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86160" cy="5420996"/>
              </a:xfrm>
              <a:blipFill>
                <a:blip r:embed="rId3"/>
                <a:stretch>
                  <a:fillRect l="-1020" t="-1869" b="-7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B341E7B-C90A-5945-9B75-E80E1E2A404D}"/>
              </a:ext>
            </a:extLst>
          </p:cNvPr>
          <p:cNvSpPr/>
          <p:nvPr/>
        </p:nvSpPr>
        <p:spPr>
          <a:xfrm>
            <a:off x="6534150" y="5586014"/>
            <a:ext cx="5490210" cy="10512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Solving this optimization problem is one of the “key” steps in machine learning.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A37946-00BE-FF40-B488-830F327CD880}"/>
              </a:ext>
            </a:extLst>
          </p:cNvPr>
          <p:cNvCxnSpPr>
            <a:cxnSpLocks/>
          </p:cNvCxnSpPr>
          <p:nvPr/>
        </p:nvCxnSpPr>
        <p:spPr>
          <a:xfrm flipV="1">
            <a:off x="6252210" y="6377940"/>
            <a:ext cx="281940" cy="214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7D495F-B214-534A-AD98-A4C2BDB91F9A}"/>
              </a:ext>
            </a:extLst>
          </p:cNvPr>
          <p:cNvCxnSpPr/>
          <p:nvPr/>
        </p:nvCxnSpPr>
        <p:spPr>
          <a:xfrm flipH="1">
            <a:off x="3410645" y="1928917"/>
            <a:ext cx="674120" cy="25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1DFAAD-F453-524C-AE3E-CA6A8DE6D0E1}"/>
              </a:ext>
            </a:extLst>
          </p:cNvPr>
          <p:cNvSpPr txBox="1"/>
          <p:nvPr/>
        </p:nvSpPr>
        <p:spPr>
          <a:xfrm>
            <a:off x="4095515" y="1690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0359053-DB16-3E48-A554-775C996EA8D6}"/>
                  </a:ext>
                </a:extLst>
              </p:cNvPr>
              <p:cNvSpPr/>
              <p:nvPr/>
            </p:nvSpPr>
            <p:spPr>
              <a:xfrm>
                <a:off x="4177650" y="1611294"/>
                <a:ext cx="5146559" cy="528119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often assumed to be </a:t>
                </a:r>
                <a:r>
                  <a:rPr lang="en-US" dirty="0">
                    <a:solidFill>
                      <a:srgbClr val="C00000"/>
                    </a:solidFill>
                  </a:rPr>
                  <a:t>independently</a:t>
                </a:r>
                <a:r>
                  <a:rPr lang="en-US" dirty="0"/>
                  <a:t> drawn</a:t>
                </a: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0359053-DB16-3E48-A554-775C996EA8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650" y="1611294"/>
                <a:ext cx="5146559" cy="528119"/>
              </a:xfrm>
              <a:prstGeom prst="roundRect">
                <a:avLst/>
              </a:prstGeom>
              <a:blipFill>
                <a:blip r:embed="rId4"/>
                <a:stretch>
                  <a:fillRect l="-491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79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4033-B0CD-7247-AF2C-05F73A0E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Back to Label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89048" cy="48723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Steps for MLE approach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Define label generation 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(define loss functions in ML)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contains the true labels and other latent factors in your models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Optimization: Find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In the last lecture, there are only two possible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 So we find it in a brute-force way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What if there are (infinitely) many possible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Need to perform “optimization” algorithms to find 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89048" cy="4872355"/>
              </a:xfrm>
              <a:blipFill>
                <a:blip r:embed="rId2"/>
                <a:stretch>
                  <a:fillRect l="-914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3A411C-70E3-0F46-8042-1DD0AF162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856" y="4261801"/>
            <a:ext cx="4484370" cy="9533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5160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AC641-D31F-4344-9112-95A34960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5B8DD-A3B6-CF44-9F02-9366A6254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7"/>
            <a:ext cx="11196919" cy="5382465"/>
          </a:xfrm>
        </p:spPr>
        <p:txBody>
          <a:bodyPr>
            <a:normAutofit/>
          </a:bodyPr>
          <a:lstStyle/>
          <a:p>
            <a:r>
              <a:rPr lang="en-US" dirty="0"/>
              <a:t>One of the key elements in modern machine learning</a:t>
            </a:r>
          </a:p>
          <a:p>
            <a:pPr lvl="1"/>
            <a:r>
              <a:rPr lang="en-US" dirty="0"/>
              <a:t>The reason most ML courses require probability, calculus, and linear algebra</a:t>
            </a:r>
          </a:p>
          <a:p>
            <a:pPr lvl="1"/>
            <a:endParaRPr lang="en-US" dirty="0"/>
          </a:p>
          <a:p>
            <a:r>
              <a:rPr lang="en-US" dirty="0"/>
              <a:t>Assume the function we want to minimize (maximize) is </a:t>
            </a:r>
            <a:r>
              <a:rPr lang="en-US" dirty="0">
                <a:solidFill>
                  <a:srgbClr val="FF0000"/>
                </a:solidFill>
              </a:rPr>
              <a:t>convex (concave)</a:t>
            </a:r>
            <a:endParaRPr lang="en-US" dirty="0"/>
          </a:p>
          <a:p>
            <a:pPr lvl="1"/>
            <a:r>
              <a:rPr lang="en-US" dirty="0"/>
              <a:t>Gradient descent is one of the most commonly-used algorithm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if the function is not convex</a:t>
            </a:r>
          </a:p>
          <a:p>
            <a:pPr lvl="2"/>
            <a:r>
              <a:rPr lang="en-US" dirty="0"/>
              <a:t>Start at a random point, do many times, report the best 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1F6F8-617E-4644-B817-79097C863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943" y="3983860"/>
            <a:ext cx="2771141" cy="1499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503C1E-A128-0B43-8923-9B66C4DECAA0}"/>
              </a:ext>
            </a:extLst>
          </p:cNvPr>
          <p:cNvSpPr txBox="1"/>
          <p:nvPr/>
        </p:nvSpPr>
        <p:spPr>
          <a:xfrm>
            <a:off x="5371334" y="4733800"/>
            <a:ext cx="5540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Requires gradient to exist everywhere</a:t>
            </a:r>
            <a:br>
              <a:rPr lang="en-US" dirty="0"/>
            </a:br>
            <a:r>
              <a:rPr lang="en-US" dirty="0"/>
              <a:t>2. Only guarantees to find local optimum</a:t>
            </a:r>
          </a:p>
          <a:p>
            <a:r>
              <a:rPr lang="en-US" dirty="0"/>
              <a:t>     In convex functions, local optimum == global optimum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DD9D78-12D7-B140-991B-7541C52E9391}"/>
                  </a:ext>
                </a:extLst>
              </p:cNvPr>
              <p:cNvSpPr txBox="1"/>
              <p:nvPr/>
            </p:nvSpPr>
            <p:spPr>
              <a:xfrm>
                <a:off x="6096000" y="4243420"/>
                <a:ext cx="2201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DD9D78-12D7-B140-991B-7541C52E9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243420"/>
                <a:ext cx="2201565" cy="276999"/>
              </a:xfrm>
              <a:prstGeom prst="rect">
                <a:avLst/>
              </a:prstGeom>
              <a:blipFill>
                <a:blip r:embed="rId4"/>
                <a:stretch>
                  <a:fillRect l="-2874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32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03A5-B178-E846-8746-5B118E15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Expectation-Maximization (EM)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8C3A0-AA75-DD4B-8C11-C40DE193C7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9239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if gradient doesn’t always exist </a:t>
                </a:r>
              </a:p>
              <a:p>
                <a:r>
                  <a:rPr lang="en-US" dirty="0"/>
                  <a:t>Consider the function we want to minimize: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be obtained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the unknown worker skills)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hard to obtain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the ”true” labels)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EM: an iterative approach</a:t>
                </a:r>
              </a:p>
              <a:p>
                <a:pPr lvl="1"/>
                <a:r>
                  <a:rPr lang="en-US" dirty="0"/>
                  <a:t>Start with some initial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Iteratively perform the following until the stop conditions are met:</a:t>
                </a:r>
              </a:p>
              <a:p>
                <a:pPr lvl="2"/>
                <a:r>
                  <a:rPr lang="en-US" dirty="0"/>
                  <a:t>Fix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(e.g., find MLE)</a:t>
                </a:r>
              </a:p>
              <a:p>
                <a:pPr lvl="2"/>
                <a:r>
                  <a:rPr lang="en-US" dirty="0"/>
                  <a:t>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Stopping condition: converged, # iterations &gt;= pre-determined threshold, </a:t>
                </a:r>
                <a:r>
                  <a:rPr lang="en-US" dirty="0" err="1"/>
                  <a:t>etc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8C3A0-AA75-DD4B-8C11-C40DE193C7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92396"/>
              </a:xfrm>
              <a:blipFill>
                <a:blip r:embed="rId2"/>
                <a:stretch>
                  <a:fillRect l="-1086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A36332-F371-624F-9BC5-C730F10D6586}"/>
              </a:ext>
            </a:extLst>
          </p:cNvPr>
          <p:cNvSpPr/>
          <p:nvPr/>
        </p:nvSpPr>
        <p:spPr>
          <a:xfrm>
            <a:off x="7574280" y="3665775"/>
            <a:ext cx="3779520" cy="1009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Only guarantee to converge to local optimum.</a:t>
            </a:r>
          </a:p>
        </p:txBody>
      </p:sp>
    </p:spTree>
    <p:extLst>
      <p:ext uri="{BB962C8B-B14F-4D97-AF65-F5344CB8AC3E}">
        <p14:creationId xmlns:p14="http://schemas.microsoft.com/office/powerpoint/2010/main" val="148201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226E-AB92-864B-993D-F3ADAEC3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Consider a simpler case:</a:t>
            </a:r>
            <a:br>
              <a:rPr lang="en-US" dirty="0"/>
            </a:br>
            <a:r>
              <a:rPr lang="en-US" dirty="0"/>
              <a:t>Optional Reading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44D95-FE02-3746-9461-FF1D8E3D1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</a:t>
            </a:r>
            <a:r>
              <a:rPr lang="en-US" dirty="0" err="1"/>
              <a:t>Likeihood</a:t>
            </a:r>
            <a:r>
              <a:rPr lang="en-US" dirty="0"/>
              <a:t> Estimation of Observer Error-Rates Using the EM Algorithm. </a:t>
            </a:r>
            <a:r>
              <a:rPr lang="en-US" dirty="0" err="1"/>
              <a:t>Dawid</a:t>
            </a:r>
            <a:r>
              <a:rPr lang="en-US" dirty="0"/>
              <a:t> and Skene. Applied Statistics. 1979.</a:t>
            </a:r>
          </a:p>
        </p:txBody>
      </p:sp>
    </p:spTree>
    <p:extLst>
      <p:ext uri="{BB962C8B-B14F-4D97-AF65-F5344CB8AC3E}">
        <p14:creationId xmlns:p14="http://schemas.microsoft.com/office/powerpoint/2010/main" val="712649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4D07-8E8A-9642-9440-4CD24896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18F6D-2B9F-7246-8895-9E93E9282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8951"/>
            <a:ext cx="11353801" cy="4351338"/>
          </a:xfrm>
        </p:spPr>
        <p:txBody>
          <a:bodyPr/>
          <a:lstStyle/>
          <a:p>
            <a:r>
              <a:rPr lang="en-US" dirty="0"/>
              <a:t>Multiple doctors give diagnosis based on a patient’s information</a:t>
            </a:r>
          </a:p>
          <a:p>
            <a:r>
              <a:rPr lang="en-US" dirty="0"/>
              <a:t>Doctors might make mistakes (with unknown probability)</a:t>
            </a:r>
          </a:p>
          <a:p>
            <a:r>
              <a:rPr lang="en-US" dirty="0"/>
              <a:t>Given diagnosis from multiple doctors, how to infer the patients’ true condition</a:t>
            </a:r>
          </a:p>
          <a:p>
            <a:endParaRPr lang="en-US" dirty="0"/>
          </a:p>
          <a:p>
            <a:r>
              <a:rPr lang="en-US" dirty="0"/>
              <a:t>In the context of label aggregation</a:t>
            </a:r>
          </a:p>
          <a:p>
            <a:pPr lvl="1"/>
            <a:r>
              <a:rPr lang="en-US" dirty="0"/>
              <a:t>Doctors -&gt; workers</a:t>
            </a:r>
          </a:p>
          <a:p>
            <a:pPr lvl="1"/>
            <a:r>
              <a:rPr lang="en-US" dirty="0"/>
              <a:t>Diagnosis -&gt; labels</a:t>
            </a:r>
          </a:p>
          <a:p>
            <a:pPr lvl="1"/>
            <a:r>
              <a:rPr lang="en-US" dirty="0"/>
              <a:t>They consider the setting all tasks are the same</a:t>
            </a:r>
          </a:p>
        </p:txBody>
      </p:sp>
    </p:spTree>
    <p:extLst>
      <p:ext uri="{BB962C8B-B14F-4D97-AF65-F5344CB8AC3E}">
        <p14:creationId xmlns:p14="http://schemas.microsoft.com/office/powerpoint/2010/main" val="407181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D7A-FE8C-7049-B676-C4AEB3C9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If Worker Skills are Known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∈{1,…,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provides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assumption: each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correct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assume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Weighted majority voting</a:t>
                </a:r>
              </a:p>
              <a:p>
                <a:pPr lvl="1"/>
                <a:endParaRPr lang="en-US" sz="2200" dirty="0"/>
              </a:p>
              <a:p>
                <a:pPr lvl="1"/>
                <a:r>
                  <a:rPr lang="en-US" sz="2200" dirty="0"/>
                  <a:t>Weights that lead to MLE: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22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mr-IN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sz="2200" i="1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2200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You can prove this yourself following the proof of simple majority voting</a:t>
                </a:r>
              </a:p>
              <a:p>
                <a:pPr lvl="1"/>
                <a:r>
                  <a:rPr lang="en-US" sz="2200" dirty="0"/>
                  <a:t>Weights that minimizes error bound: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2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2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200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lvl="2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(Lemma 1 in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  <a:hlinkClick r:id="rId2"/>
                  </a:rPr>
                  <a:t>Ho et al. ICML 2013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marL="914400" lvl="2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EDCA8E8-4EB3-4643-8BDD-9E41C69719E9}"/>
                  </a:ext>
                </a:extLst>
              </p:cNvPr>
              <p:cNvSpPr/>
              <p:nvPr/>
            </p:nvSpPr>
            <p:spPr>
              <a:xfrm>
                <a:off x="4908370" y="3949924"/>
                <a:ext cx="3713115" cy="61119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0" dirty="0"/>
                  <a:t>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EDCA8E8-4EB3-4643-8BDD-9E41C6971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370" y="3949924"/>
                <a:ext cx="3713115" cy="611192"/>
              </a:xfrm>
              <a:prstGeom prst="roundRect">
                <a:avLst/>
              </a:prstGeom>
              <a:blipFill>
                <a:blip r:embed="rId4"/>
                <a:stretch>
                  <a:fillRect l="-1356" t="-80000" b="-1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D3DE21-386A-6640-889C-8459250F559E}"/>
                  </a:ext>
                </a:extLst>
              </p:cNvPr>
              <p:cNvSpPr txBox="1"/>
              <p:nvPr/>
            </p:nvSpPr>
            <p:spPr>
              <a:xfrm>
                <a:off x="5806520" y="3267535"/>
                <a:ext cx="64552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4">
                        <a:lumMod val="50000"/>
                      </a:schemeClr>
                    </a:solidFill>
                  </a:rPr>
                  <a:t>Think about why we can write it in this way?</a:t>
                </a:r>
              </a:p>
              <a:p>
                <a:r>
                  <a:rPr lang="en-US" b="1" dirty="0">
                    <a:solidFill>
                      <a:schemeClr val="accent4">
                        <a:lumMod val="50000"/>
                      </a:schemeClr>
                    </a:solidFill>
                  </a:rPr>
                  <a:t>Hint: it’s due to the choice of the label presentation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{+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D3DE21-386A-6640-889C-8459250F5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520" y="3267535"/>
                <a:ext cx="6455229" cy="646331"/>
              </a:xfrm>
              <a:prstGeom prst="rect">
                <a:avLst/>
              </a:prstGeom>
              <a:blipFill>
                <a:blip r:embed="rId5"/>
                <a:stretch>
                  <a:fillRect l="-786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53E673-1274-B648-B144-2EFF1F555E5C}"/>
              </a:ext>
            </a:extLst>
          </p:cNvPr>
          <p:cNvCxnSpPr/>
          <p:nvPr/>
        </p:nvCxnSpPr>
        <p:spPr>
          <a:xfrm flipV="1">
            <a:off x="5614609" y="3596774"/>
            <a:ext cx="191911" cy="281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65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E3547-BDF0-A646-8831-933D27CCA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Workers’ Skills are Unknown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DF136-2A67-2046-A08A-944241BCA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 Discussion: What can we do? </a:t>
            </a:r>
          </a:p>
          <a:p>
            <a:pPr lvl="1"/>
            <a:r>
              <a:rPr lang="en-US" dirty="0"/>
              <a:t>Think about the EM idea we just discussed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DE07EB-998F-B34B-BA3E-24263840D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337967"/>
              </p:ext>
            </p:extLst>
          </p:nvPr>
        </p:nvGraphicFramePr>
        <p:xfrm>
          <a:off x="1612719" y="271153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001B27-E3C0-CE45-A053-9B576EFE7EB8}"/>
                  </a:ext>
                </a:extLst>
              </p:cNvPr>
              <p:cNvSpPr/>
              <p:nvPr/>
            </p:nvSpPr>
            <p:spPr>
              <a:xfrm>
                <a:off x="1612719" y="5277051"/>
                <a:ext cx="7800622" cy="156966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EM: an iterative approach</a:t>
                </a:r>
              </a:p>
              <a:p>
                <a:pPr lvl="1"/>
                <a:r>
                  <a:rPr lang="en-US" sz="1600" dirty="0"/>
                  <a:t>Start with some initial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:r>
                  <a:rPr lang="en-US" sz="1600" dirty="0"/>
                  <a:t>Iteratively perform the following until the stop conditions are met:</a:t>
                </a:r>
              </a:p>
              <a:p>
                <a:pPr lvl="2"/>
                <a:r>
                  <a:rPr lang="en-US" sz="1600" dirty="0"/>
                  <a:t>Fix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,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(e.g., find MLE)</a:t>
                </a:r>
              </a:p>
              <a:p>
                <a:pPr lvl="2"/>
                <a:r>
                  <a:rPr lang="en-US" sz="1600" dirty="0"/>
                  <a:t>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,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2"/>
                <a:r>
                  <a:rPr lang="en-US" sz="1600" dirty="0"/>
                  <a:t>Stopping condition: converged, # iterations &gt;= pre-determined threshold, </a:t>
                </a:r>
                <a:r>
                  <a:rPr lang="en-US" sz="1600" dirty="0" err="1"/>
                  <a:t>etc</a:t>
                </a:r>
                <a:endParaRPr lang="en-US" sz="1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001B27-E3C0-CE45-A053-9B576EFE7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719" y="5277051"/>
                <a:ext cx="7800622" cy="1569660"/>
              </a:xfrm>
              <a:prstGeom prst="rect">
                <a:avLst/>
              </a:prstGeom>
              <a:blipFill>
                <a:blip r:embed="rId2"/>
                <a:stretch>
                  <a:fillRect l="-325" t="-800" b="-32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Reminders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6222"/>
            <a:ext cx="10515600" cy="5254977"/>
          </a:xfrm>
        </p:spPr>
        <p:txBody>
          <a:bodyPr>
            <a:normAutofit/>
          </a:bodyPr>
          <a:lstStyle/>
          <a:p>
            <a:r>
              <a:rPr lang="en-US" dirty="0"/>
              <a:t>Review: </a:t>
            </a:r>
          </a:p>
          <a:p>
            <a:pPr lvl="1"/>
            <a:r>
              <a:rPr lang="en-US" dirty="0"/>
              <a:t>The next required reading is mathematically dense. Try to at least understand the formulation and the interpretations of the main results.</a:t>
            </a:r>
          </a:p>
          <a:p>
            <a:r>
              <a:rPr lang="en-US" dirty="0"/>
              <a:t>Assignments:</a:t>
            </a:r>
          </a:p>
          <a:p>
            <a:pPr lvl="1"/>
            <a:r>
              <a:rPr lang="en-US" dirty="0"/>
              <a:t>Assignment 1 is due next Friday</a:t>
            </a:r>
          </a:p>
          <a:p>
            <a:pPr lvl="1"/>
            <a:r>
              <a:rPr lang="en-US" dirty="0"/>
              <a:t>Assignment 2 will be announced next Tuesday</a:t>
            </a:r>
          </a:p>
          <a:p>
            <a:r>
              <a:rPr lang="en-US" dirty="0"/>
              <a:t>Bidding of presentations</a:t>
            </a:r>
          </a:p>
          <a:p>
            <a:pPr lvl="1"/>
            <a:r>
              <a:rPr lang="en-US" dirty="0"/>
              <a:t>Form a team and choose 3~5 topics that interest you</a:t>
            </a:r>
          </a:p>
          <a:p>
            <a:pPr lvl="1"/>
            <a:r>
              <a:rPr lang="en-US" dirty="0"/>
              <a:t>Bidding link will be up next Tuesday (and due the same day)</a:t>
            </a:r>
          </a:p>
          <a:p>
            <a:pPr lvl="1"/>
            <a:r>
              <a:rPr lang="en-US" dirty="0"/>
              <a:t>Presentation assignments will be announced next Wednesday</a:t>
            </a:r>
          </a:p>
          <a:p>
            <a:r>
              <a:rPr lang="en-US" dirty="0"/>
              <a:t>Finding teammates</a:t>
            </a:r>
          </a:p>
          <a:p>
            <a:pPr lvl="1"/>
            <a:r>
              <a:rPr lang="en-US" dirty="0"/>
              <a:t>Stay after lectures and/or utilize Piazza features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8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E3547-BDF0-A646-8831-933D27CCA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Workers’ Skills are Unknown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DE07EB-998F-B34B-BA3E-24263840DD4B}"/>
              </a:ext>
            </a:extLst>
          </p:cNvPr>
          <p:cNvGraphicFramePr>
            <a:graphicFrameLocks noGrp="1"/>
          </p:cNvGraphicFramePr>
          <p:nvPr/>
        </p:nvGraphicFramePr>
        <p:xfrm>
          <a:off x="1612719" y="271153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85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0B42D-A691-BD4D-AECC-449C4820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Description of 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0A57E-E51F-434B-B5BD-ADAB59C2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8769"/>
            <a:ext cx="10135130" cy="46602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C2840-9135-364F-BFD7-A2438A8EB111}"/>
              </a:ext>
            </a:extLst>
          </p:cNvPr>
          <p:cNvSpPr/>
          <p:nvPr/>
        </p:nvSpPr>
        <p:spPr>
          <a:xfrm>
            <a:off x="739140" y="6492875"/>
            <a:ext cx="11193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Making Better Use of the Crowd: How Crowdsourcing Can Advance Machine Learning Research. Vaughan. JMLR 2018.</a:t>
            </a:r>
          </a:p>
        </p:txBody>
      </p:sp>
    </p:spTree>
    <p:extLst>
      <p:ext uri="{BB962C8B-B14F-4D97-AF65-F5344CB8AC3E}">
        <p14:creationId xmlns:p14="http://schemas.microsoft.com/office/powerpoint/2010/main" val="1106488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226E-AB92-864B-993D-F3ADAEC3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Reading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44D95-FE02-3746-9461-FF1D8E3D1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Whose Vote Should Count More: Optimal Integration of Labels from Labelers of Unknown Expertise. Whitehill et al. NIPS 2009.</a:t>
            </a:r>
          </a:p>
        </p:txBody>
      </p:sp>
    </p:spTree>
    <p:extLst>
      <p:ext uri="{BB962C8B-B14F-4D97-AF65-F5344CB8AC3E}">
        <p14:creationId xmlns:p14="http://schemas.microsoft.com/office/powerpoint/2010/main" val="2689114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4033-B0CD-7247-AF2C-05F73A0E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on the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23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Steps for MLE approach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Define label generation 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contains the true labels and other latent factors in your models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Optimization</a:t>
                </a:r>
                <a:r>
                  <a:rPr lang="en-US" dirty="0"/>
                  <a:t>: Find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In last lecture, there are only two possible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 So we brute-force find it.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What if there are infinitely many possible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Need to perform “optimization” algorithms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2355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3A411C-70E3-0F46-8042-1DD0AF162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856" y="4261801"/>
            <a:ext cx="4484370" cy="9533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4354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132E0-4E63-F747-9F08-DB05E4B27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Label Generation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010" y="3221422"/>
            <a:ext cx="5044712" cy="1104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45259"/>
            <a:ext cx="4994810" cy="42570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19B77D-DD42-D441-AFBF-5E13E0D0FE4B}"/>
              </a:ext>
            </a:extLst>
          </p:cNvPr>
          <p:cNvSpPr/>
          <p:nvPr/>
        </p:nvSpPr>
        <p:spPr>
          <a:xfrm>
            <a:off x="2709247" y="6022453"/>
            <a:ext cx="5280074" cy="590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What do these parameters mean?</a:t>
            </a:r>
          </a:p>
        </p:txBody>
      </p:sp>
    </p:spTree>
    <p:extLst>
      <p:ext uri="{BB962C8B-B14F-4D97-AF65-F5344CB8AC3E}">
        <p14:creationId xmlns:p14="http://schemas.microsoft.com/office/powerpoint/2010/main" val="24335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EM to find the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E-Step:</a:t>
                </a:r>
              </a:p>
              <a:p>
                <a:pPr lvl="1"/>
                <a:r>
                  <a:rPr lang="en-US" dirty="0"/>
                  <a:t>Fix current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, calculate the distribution of true labels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M-Step</a:t>
                </a:r>
              </a:p>
              <a:p>
                <a:pPr lvl="1"/>
                <a:r>
                  <a:rPr lang="en-US" dirty="0"/>
                  <a:t>Fix current estimate of true labels, finding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 that maximize likelihood</a:t>
                </a:r>
              </a:p>
              <a:p>
                <a:pPr lvl="2"/>
                <a:r>
                  <a:rPr lang="en-US" dirty="0"/>
                  <a:t>Using gradient descent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A115453-115A-B441-BD31-077250866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462" y="5207172"/>
            <a:ext cx="5044712" cy="110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76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Simulation/Experiments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400" y="1825625"/>
            <a:ext cx="57652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57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9BA25-0E37-CA46-9CBC-DD1282B3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4B1D3-B3E9-6C47-9FB3-E26AD5032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your general thoughts about the paper.</a:t>
            </a:r>
          </a:p>
          <a:p>
            <a:endParaRPr lang="en-US" dirty="0"/>
          </a:p>
          <a:p>
            <a:r>
              <a:rPr lang="en-US" dirty="0"/>
              <a:t>When do you think majority voting </a:t>
            </a:r>
            <a:r>
              <a:rPr lang="en-US"/>
              <a:t>would be </a:t>
            </a:r>
            <a:r>
              <a:rPr lang="en-US" dirty="0"/>
              <a:t>a preferred method than GLAD or other more sophisticated method?</a:t>
            </a:r>
          </a:p>
          <a:p>
            <a:endParaRPr lang="en-US" dirty="0"/>
          </a:p>
          <a:p>
            <a:r>
              <a:rPr lang="en-US" dirty="0"/>
              <a:t>What other aspects of label generation do you think can/should also be modeled (the application doesn't need to be restricted to image labeling)? </a:t>
            </a:r>
          </a:p>
        </p:txBody>
      </p:sp>
    </p:spTree>
    <p:extLst>
      <p:ext uri="{BB962C8B-B14F-4D97-AF65-F5344CB8AC3E}">
        <p14:creationId xmlns:p14="http://schemas.microsoft.com/office/powerpoint/2010/main" val="2112683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3296-C413-2246-8C47-BCB6EF00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Majority-Voting Might Be Preferred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F6E16-7E15-7447-89D3-A92B8EF82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enough data: Occam’s Razor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Fairness considerations: When the outcome impacts people</a:t>
            </a:r>
          </a:p>
          <a:p>
            <a:pPr lvl="1"/>
            <a:r>
              <a:rPr lang="en-US" dirty="0"/>
              <a:t>Can we give different weights to voters in Presidential Elections?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When the label is subjective</a:t>
            </a:r>
          </a:p>
          <a:p>
            <a:pPr lvl="1"/>
            <a:r>
              <a:rPr lang="en-US" dirty="0"/>
              <a:t>Aggregating preferences is a hard question</a:t>
            </a:r>
          </a:p>
          <a:p>
            <a:pPr lvl="1"/>
            <a:r>
              <a:rPr lang="en-US" dirty="0"/>
              <a:t>Arrow’s impossibility theorem</a:t>
            </a:r>
          </a:p>
        </p:txBody>
      </p:sp>
    </p:spTree>
    <p:extLst>
      <p:ext uri="{BB962C8B-B14F-4D97-AF65-F5344CB8AC3E}">
        <p14:creationId xmlns:p14="http://schemas.microsoft.com/office/powerpoint/2010/main" val="33125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77C2-3729-9349-9D74-3989571B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Other Aspects to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C58BD-E9D0-1B4A-80C8-AA4BD4133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Confusion matrix </a:t>
            </a:r>
          </a:p>
          <a:p>
            <a:pPr lvl="1"/>
            <a:r>
              <a:rPr lang="en-US" dirty="0"/>
              <a:t>Instead of using a single probability for modeling worker skills for tasks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DE07EB-998F-B34B-BA3E-24263840D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652228"/>
              </p:ext>
            </p:extLst>
          </p:nvPr>
        </p:nvGraphicFramePr>
        <p:xfrm>
          <a:off x="3212919" y="3355836"/>
          <a:ext cx="5840548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</a:t>
                      </a:r>
                      <a:r>
                        <a:rPr lang="en-US" sz="2400" baseline="0" dirty="0"/>
                        <a:t> 3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994861" y="2986504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Ground Truth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67074" y="4270236"/>
            <a:ext cx="1426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Label</a:t>
            </a:r>
          </a:p>
        </p:txBody>
      </p:sp>
    </p:spTree>
    <p:extLst>
      <p:ext uri="{BB962C8B-B14F-4D97-AF65-F5344CB8AC3E}">
        <p14:creationId xmlns:p14="http://schemas.microsoft.com/office/powerpoint/2010/main" val="1670471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BD6-BC7F-4F4A-BA77-1B314C6D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F6240-D966-AE4E-A655-21A586FE1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2242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Sep 24: Project proposal</a:t>
            </a:r>
          </a:p>
          <a:p>
            <a:pPr lvl="1"/>
            <a:r>
              <a:rPr lang="en-US" sz="200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Brief description of the proposed project (1~2 paragraph)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Citing at least one paper that’s relevant to your proposal</a:t>
            </a:r>
          </a:p>
          <a:p>
            <a:pPr lvl="2"/>
            <a:endParaRPr lang="en-US" sz="100" dirty="0"/>
          </a:p>
          <a:p>
            <a:r>
              <a:rPr lang="en-US" sz="2400" dirty="0"/>
              <a:t>Oct 15: Milestone 1</a:t>
            </a:r>
          </a:p>
          <a:p>
            <a:pPr lvl="1"/>
            <a:endParaRPr lang="en-US" sz="200" dirty="0"/>
          </a:p>
          <a:p>
            <a:pPr lvl="1"/>
            <a:r>
              <a:rPr lang="en-US" sz="2000" dirty="0"/>
              <a:t>A brief literature review and the description of your plan (one page) </a:t>
            </a:r>
          </a:p>
          <a:p>
            <a:pPr lvl="1"/>
            <a:r>
              <a:rPr lang="en-US" sz="2000" dirty="0"/>
              <a:t>Last chance to change the topic of the project</a:t>
            </a:r>
          </a:p>
          <a:p>
            <a:pPr lvl="1"/>
            <a:endParaRPr lang="en-US" sz="500" dirty="0"/>
          </a:p>
          <a:p>
            <a:r>
              <a:rPr lang="en-US" sz="2400" dirty="0"/>
              <a:t>Nov 5: Milestone 2</a:t>
            </a:r>
          </a:p>
          <a:p>
            <a:pPr lvl="1"/>
            <a:endParaRPr lang="en-US" sz="200" dirty="0"/>
          </a:p>
          <a:p>
            <a:pPr lvl="1"/>
            <a:r>
              <a:rPr lang="en-US" sz="2000" dirty="0"/>
              <a:t>Summary of your current progress (up to 2 pages)</a:t>
            </a:r>
          </a:p>
          <a:p>
            <a:pPr lvl="1"/>
            <a:r>
              <a:rPr lang="en-US" sz="2000" dirty="0"/>
              <a:t>Last chance to convert the research project to (a more extensive) literature review </a:t>
            </a:r>
          </a:p>
          <a:p>
            <a:pPr lvl="1"/>
            <a:endParaRPr lang="en-US" sz="500" dirty="0"/>
          </a:p>
          <a:p>
            <a:r>
              <a:rPr lang="en-US" sz="2400" dirty="0"/>
              <a:t>Dec 7/9: In-class project presentations</a:t>
            </a:r>
          </a:p>
          <a:p>
            <a:endParaRPr lang="en-US" sz="500" dirty="0"/>
          </a:p>
          <a:p>
            <a:r>
              <a:rPr lang="en-US" sz="2400" dirty="0"/>
              <a:t>Dec 12: Project report due</a:t>
            </a:r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6F6F0D2-F9D4-E44E-AA9A-CEFAE35A2153}"/>
              </a:ext>
            </a:extLst>
          </p:cNvPr>
          <p:cNvSpPr/>
          <p:nvPr/>
        </p:nvSpPr>
        <p:spPr>
          <a:xfrm>
            <a:off x="7289138" y="4594709"/>
            <a:ext cx="4702629" cy="18981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About how to choose topics:</a:t>
            </a:r>
          </a:p>
          <a:p>
            <a:endParaRPr lang="en-US" sz="600" dirty="0"/>
          </a:p>
          <a:p>
            <a:pPr marL="342900" indent="-342900">
              <a:buAutoNum type="arabicPeriod"/>
            </a:pPr>
            <a:r>
              <a:rPr lang="en-US" dirty="0"/>
              <a:t>I will post a list of example/past projects next week.</a:t>
            </a:r>
          </a:p>
          <a:p>
            <a:pPr marL="342900" indent="-342900">
              <a:buAutoNum type="arabicPeriod"/>
            </a:pPr>
            <a:r>
              <a:rPr lang="en-US" dirty="0"/>
              <a:t>Looking at future lectures could help. </a:t>
            </a:r>
          </a:p>
          <a:p>
            <a:pPr marL="342900" indent="-342900">
              <a:buAutoNum type="arabicPeriod"/>
            </a:pPr>
            <a:r>
              <a:rPr lang="en-US" dirty="0"/>
              <a:t>Schedule meetings to discuss with me about your project if you like.</a:t>
            </a:r>
          </a:p>
        </p:txBody>
      </p:sp>
    </p:spTree>
    <p:extLst>
      <p:ext uri="{BB962C8B-B14F-4D97-AF65-F5344CB8AC3E}">
        <p14:creationId xmlns:p14="http://schemas.microsoft.com/office/powerpoint/2010/main" val="1522192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77C2-3729-9349-9D74-3989571B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Other Aspects to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C58BD-E9D0-1B4A-80C8-AA4BD4133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Multidimensional Wisdom of Crowds. </a:t>
            </a:r>
            <a:r>
              <a:rPr lang="en-US" dirty="0" err="1"/>
              <a:t>Welinder</a:t>
            </a:r>
            <a:r>
              <a:rPr lang="en-US" dirty="0"/>
              <a:t> et al. NIPS 2010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7" y="2394605"/>
            <a:ext cx="11062447" cy="3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97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77C2-3729-9349-9D74-3989571B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Other Aspects to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C58BD-E9D0-1B4A-80C8-AA4BD4133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Temporal Information</a:t>
            </a:r>
          </a:p>
          <a:p>
            <a:pPr lvl="1"/>
            <a:r>
              <a:rPr lang="en-US" dirty="0"/>
              <a:t>Workers get more experienced over time </a:t>
            </a:r>
          </a:p>
          <a:p>
            <a:pPr lvl="2"/>
            <a:r>
              <a:rPr lang="en-US" dirty="0"/>
              <a:t>[some recent relevant research topic: machine teaching]</a:t>
            </a:r>
          </a:p>
          <a:p>
            <a:pPr lvl="1"/>
            <a:r>
              <a:rPr lang="en-US" dirty="0"/>
              <a:t>Workers get tired over time</a:t>
            </a:r>
          </a:p>
          <a:p>
            <a:pPr lvl="1"/>
            <a:r>
              <a:rPr lang="en-US" dirty="0"/>
              <a:t>Most approaches are pretty ad-hoc</a:t>
            </a:r>
          </a:p>
        </p:txBody>
      </p:sp>
    </p:spTree>
    <p:extLst>
      <p:ext uri="{BB962C8B-B14F-4D97-AF65-F5344CB8AC3E}">
        <p14:creationId xmlns:p14="http://schemas.microsoft.com/office/powerpoint/2010/main" val="1843157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4033-B0CD-7247-AF2C-05F73A0E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Framework for Label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237259" cy="48723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Most of the papers in label aggregation follow this general idea.</a:t>
                </a:r>
              </a:p>
              <a:p>
                <a:r>
                  <a:rPr lang="en-US" dirty="0"/>
                  <a:t>Steps:</a:t>
                </a:r>
              </a:p>
              <a:p>
                <a:pPr lvl="1"/>
                <a:r>
                  <a:rPr lang="en-US" dirty="0"/>
                  <a:t>Model label generation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Optimization: Find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[or other objective]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With reasonable models, it works well in practice.</a:t>
                </a:r>
              </a:p>
              <a:p>
                <a:r>
                  <a:rPr lang="en-US" dirty="0"/>
                  <a:t>However, no theoretical guarantees in general.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237259" cy="4872355"/>
              </a:xfrm>
              <a:blipFill>
                <a:blip r:embed="rId2"/>
                <a:stretch>
                  <a:fillRect l="-903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561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7707"/>
            <a:ext cx="11035553" cy="5180293"/>
          </a:xfrm>
        </p:spPr>
        <p:txBody>
          <a:bodyPr>
            <a:normAutofit/>
          </a:bodyPr>
          <a:lstStyle/>
          <a:p>
            <a:r>
              <a:rPr lang="en-US" dirty="0"/>
              <a:t>Read papers that give theoretical guarantees</a:t>
            </a:r>
          </a:p>
          <a:p>
            <a:pPr lvl="1"/>
            <a:r>
              <a:rPr lang="en-US" dirty="0"/>
              <a:t>Be prepared for the more math-heavy reading</a:t>
            </a:r>
          </a:p>
          <a:p>
            <a:pPr lvl="1"/>
            <a:r>
              <a:rPr lang="en-US" dirty="0"/>
              <a:t>Try to at least understand the formulation/models and the interpretations of the main results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0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6278-21B4-1A47-B9D6-DB01FB43F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Recap of Last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41523-9D33-F24C-9959-143882A0A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0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621A-5142-4B49-B1DD-E11836A6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3BE322-DC07-9A4E-B326-788FDA492075}"/>
              </a:ext>
            </a:extLst>
          </p:cNvPr>
          <p:cNvSpPr/>
          <p:nvPr/>
        </p:nvSpPr>
        <p:spPr>
          <a:xfrm>
            <a:off x="3999856" y="2248011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7D8E5C-9597-194D-AED3-3FBC8B183FEE}"/>
              </a:ext>
            </a:extLst>
          </p:cNvPr>
          <p:cNvSpPr/>
          <p:nvPr/>
        </p:nvSpPr>
        <p:spPr>
          <a:xfrm>
            <a:off x="3999855" y="3945076"/>
            <a:ext cx="3161655" cy="1441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EE1F55-2655-2F49-81CE-BCF439BC8550}"/>
              </a:ext>
            </a:extLst>
          </p:cNvPr>
          <p:cNvSpPr/>
          <p:nvPr/>
        </p:nvSpPr>
        <p:spPr>
          <a:xfrm>
            <a:off x="7941588" y="2248010"/>
            <a:ext cx="3412212" cy="1441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A236F8-4E5A-7A41-B56D-E008AC29A53F}"/>
              </a:ext>
            </a:extLst>
          </p:cNvPr>
          <p:cNvSpPr/>
          <p:nvPr/>
        </p:nvSpPr>
        <p:spPr>
          <a:xfrm>
            <a:off x="7941588" y="3945076"/>
            <a:ext cx="3412212" cy="1441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Selected recent topics:</a:t>
            </a:r>
          </a:p>
          <a:p>
            <a:r>
              <a:rPr lang="en-US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AD5E2-8A1B-3B41-834D-610E8036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01" y="1880836"/>
            <a:ext cx="2752320" cy="412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24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AFDE-C63D-424D-876A-6978B881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6B10-E48F-3347-ADA1-195BA23C0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39527"/>
            <a:ext cx="10515600" cy="312134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Goal: infer true labels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Unknown worker skills</a:t>
            </a:r>
          </a:p>
          <a:p>
            <a:pPr lvl="1"/>
            <a:r>
              <a:rPr lang="en-US" dirty="0"/>
              <a:t>Different task difficulties</a:t>
            </a:r>
          </a:p>
          <a:p>
            <a:pPr lvl="1"/>
            <a:r>
              <a:rPr lang="en-US" dirty="0"/>
              <a:t>More factors to consider (some structures of tasks/workers?)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B153DC-710E-7948-BA67-93E597C94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967010"/>
              </p:ext>
            </p:extLst>
          </p:nvPr>
        </p:nvGraphicFramePr>
        <p:xfrm>
          <a:off x="1219200" y="1690688"/>
          <a:ext cx="9067800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109236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4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036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8F2B-9B8B-CD40-9C35-0B846E6B1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Approach for Label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D21C33-A5F6-D24E-BB99-8AC2126FF1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58748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High-level ideas: 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set of observations 	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training dataset, the set of labels we got from workers)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be the set of latent parameters we care about 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ML hypothesis, true labels)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Two important concepts</a:t>
                </a:r>
              </a:p>
              <a:p>
                <a:pPr lvl="2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    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[More discussion in CSE515T]</a:t>
                </a:r>
              </a:p>
              <a:p>
                <a:pPr lvl="2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[More discussion in CSE417T]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Connection: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D21C33-A5F6-D24E-BB99-8AC2126FF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587480" cy="4667250"/>
              </a:xfrm>
              <a:blipFill>
                <a:blip r:embed="rId2"/>
                <a:stretch>
                  <a:fillRect l="-9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26E1F8-782B-E246-8BF4-1E668442FFC4}"/>
                  </a:ext>
                </a:extLst>
              </p:cNvPr>
              <p:cNvSpPr/>
              <p:nvPr/>
            </p:nvSpPr>
            <p:spPr>
              <a:xfrm>
                <a:off x="7149838" y="5576569"/>
                <a:ext cx="4522470" cy="10512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MLE approach (roughly speaking):</a:t>
                </a:r>
              </a:p>
              <a:p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26E1F8-782B-E246-8BF4-1E668442F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838" y="5576569"/>
                <a:ext cx="4522470" cy="1051243"/>
              </a:xfrm>
              <a:prstGeom prst="roundRect">
                <a:avLst/>
              </a:prstGeom>
              <a:blipFill>
                <a:blip r:embed="rId3"/>
                <a:stretch>
                  <a:fillRect l="-838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4795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583F-9961-E240-85DC-C6C606ED1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65125"/>
            <a:ext cx="10896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Majority Voting for ”Homogeneous” Workers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E89B2-5EC4-CD40-8913-296303FA6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41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Model: Every worker gives correct label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Majority voting leads to maximum likelihood estimation (MLE)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Theoretical guarantees of majority voting</a:t>
                </a:r>
              </a:p>
              <a:p>
                <a:pPr lvl="1"/>
                <a:r>
                  <a:rPr lang="en-US" dirty="0"/>
                  <a:t>Hoeffding’s Inequality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Plug it into label aggregation binary classification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𝑃𝑟𝑜𝑏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𝑒𝑟𝑟𝑜𝑟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the prob of correct label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E89B2-5EC4-CD40-8913-296303FA6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41232"/>
              </a:xfrm>
              <a:blipFill>
                <a:blip r:embed="rId3"/>
                <a:stretch>
                  <a:fillRect l="-1086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A9E5AE-926E-804C-8BC1-5D926C7DAC31}"/>
                  </a:ext>
                </a:extLst>
              </p:cNvPr>
              <p:cNvSpPr/>
              <p:nvPr/>
            </p:nvSpPr>
            <p:spPr>
              <a:xfrm>
                <a:off x="1531592" y="2998333"/>
                <a:ext cx="4522470" cy="10512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MLE (roughly speaking):</a:t>
                </a:r>
              </a:p>
              <a:p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DA9E5AE-926E-804C-8BC1-5D926C7DA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592" y="2998333"/>
                <a:ext cx="4522470" cy="1051243"/>
              </a:xfrm>
              <a:prstGeom prst="roundRect">
                <a:avLst/>
              </a:prstGeom>
              <a:blipFill rotWithShape="0">
                <a:blip r:embed="rId4"/>
                <a:stretch>
                  <a:fillRect l="-806" b="-46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1BB9B39-DB7A-C24E-9033-C8CBC9FBD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4191" y="3523955"/>
            <a:ext cx="3160109" cy="2054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6B4202-544E-C447-8667-AD918155AA1B}"/>
              </a:ext>
            </a:extLst>
          </p:cNvPr>
          <p:cNvSpPr txBox="1"/>
          <p:nvPr/>
        </p:nvSpPr>
        <p:spPr>
          <a:xfrm>
            <a:off x="10099759" y="5109052"/>
            <a:ext cx="15456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n: number of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6C8A52-FEF2-0F44-9891-049D9A9DF664}"/>
              </a:ext>
            </a:extLst>
          </p:cNvPr>
          <p:cNvSpPr txBox="1"/>
          <p:nvPr/>
        </p:nvSpPr>
        <p:spPr>
          <a:xfrm>
            <a:off x="9995180" y="3600155"/>
            <a:ext cx="1650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Draw with replacement</a:t>
            </a:r>
          </a:p>
        </p:txBody>
      </p:sp>
    </p:spTree>
    <p:extLst>
      <p:ext uri="{BB962C8B-B14F-4D97-AF65-F5344CB8AC3E}">
        <p14:creationId xmlns:p14="http://schemas.microsoft.com/office/powerpoint/2010/main" val="17852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D7A-FE8C-7049-B676-C4AEB3C9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Workers are Heterogeneous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∈{1,…,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provides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assumption: each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correct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is known</a:t>
                </a:r>
              </a:p>
              <a:p>
                <a:endParaRPr lang="en-US" dirty="0"/>
              </a:p>
              <a:p>
                <a:r>
                  <a:rPr lang="en-US" dirty="0"/>
                  <a:t>Weighted majority voting</a:t>
                </a:r>
              </a:p>
              <a:p>
                <a:pPr lvl="1"/>
                <a:endParaRPr lang="en-US" sz="2200" dirty="0"/>
              </a:p>
              <a:p>
                <a:pPr lvl="1"/>
                <a:r>
                  <a:rPr lang="en-US" sz="2200" dirty="0"/>
                  <a:t>Weights that lead to MLE: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mr-IN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sz="2200" i="1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2200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You can prove this yourself following the proof of simple majority voting</a:t>
                </a:r>
              </a:p>
              <a:p>
                <a:pPr lvl="1"/>
                <a:endParaRPr lang="en-US" sz="1000" dirty="0"/>
              </a:p>
              <a:p>
                <a:pPr lvl="1"/>
                <a:r>
                  <a:rPr lang="en-US" sz="2200" dirty="0"/>
                  <a:t>Weights that minimizes error bound: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2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2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200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lvl="2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(Lemma 1 in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  <a:hlinkClick r:id="rId2"/>
                  </a:rPr>
                  <a:t>Ho et al. ICML 2013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marL="914400" lvl="2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EDCA8E8-4EB3-4643-8BDD-9E41C69719E9}"/>
                  </a:ext>
                </a:extLst>
              </p:cNvPr>
              <p:cNvSpPr/>
              <p:nvPr/>
            </p:nvSpPr>
            <p:spPr>
              <a:xfrm>
                <a:off x="5202045" y="4012745"/>
                <a:ext cx="3713115" cy="61119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0" dirty="0"/>
                  <a:t>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EDCA8E8-4EB3-4643-8BDD-9E41C6971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045" y="4012745"/>
                <a:ext cx="3713115" cy="611192"/>
              </a:xfrm>
              <a:prstGeom prst="roundRect">
                <a:avLst/>
              </a:prstGeom>
              <a:blipFill>
                <a:blip r:embed="rId4"/>
                <a:stretch>
                  <a:fillRect l="-1356" t="-80000" b="-1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D3DE21-386A-6640-889C-8459250F559E}"/>
                  </a:ext>
                </a:extLst>
              </p:cNvPr>
              <p:cNvSpPr txBox="1"/>
              <p:nvPr/>
            </p:nvSpPr>
            <p:spPr>
              <a:xfrm>
                <a:off x="5806520" y="3267535"/>
                <a:ext cx="64552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4">
                        <a:lumMod val="50000"/>
                      </a:schemeClr>
                    </a:solidFill>
                  </a:rPr>
                  <a:t>Remember why we can write it in this way?</a:t>
                </a:r>
              </a:p>
              <a:p>
                <a:r>
                  <a:rPr lang="en-US" b="1" dirty="0">
                    <a:solidFill>
                      <a:schemeClr val="accent4">
                        <a:lumMod val="50000"/>
                      </a:schemeClr>
                    </a:solidFill>
                  </a:rPr>
                  <a:t>Hint: it’s due to the choice of the label presentation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{+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D3DE21-386A-6640-889C-8459250F5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520" y="3267535"/>
                <a:ext cx="6455229" cy="646331"/>
              </a:xfrm>
              <a:prstGeom prst="rect">
                <a:avLst/>
              </a:prstGeom>
              <a:blipFill>
                <a:blip r:embed="rId5"/>
                <a:stretch>
                  <a:fillRect l="-786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53E673-1274-B648-B144-2EFF1F555E5C}"/>
              </a:ext>
            </a:extLst>
          </p:cNvPr>
          <p:cNvCxnSpPr/>
          <p:nvPr/>
        </p:nvCxnSpPr>
        <p:spPr>
          <a:xfrm flipV="1">
            <a:off x="5614609" y="3596774"/>
            <a:ext cx="191911" cy="281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42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23170</TotalTime>
  <Words>2147</Words>
  <Application>Microsoft Macintosh PowerPoint</Application>
  <PresentationFormat>Widescreen</PresentationFormat>
  <Paragraphs>384</Paragraphs>
  <Slides>33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  Lecture 4 Label Aggregation: EM-Based Methods</vt:lpstr>
      <vt:lpstr>Logistics: Reminders</vt:lpstr>
      <vt:lpstr>Logistics: Project Timeline</vt:lpstr>
      <vt:lpstr>A Short Recap of Last Lecture</vt:lpstr>
      <vt:lpstr>Course Overview</vt:lpstr>
      <vt:lpstr>Label Aggregation</vt:lpstr>
      <vt:lpstr>Probabilistic Approach for Label Aggregation</vt:lpstr>
      <vt:lpstr>Majority Voting for ”Homogeneous” Workers</vt:lpstr>
      <vt:lpstr>What if Workers are Heterogeneous</vt:lpstr>
      <vt:lpstr>Today’s Lecture</vt:lpstr>
      <vt:lpstr>Framework for Probabilistic Inference</vt:lpstr>
      <vt:lpstr>Framework for Probabilistic Inference</vt:lpstr>
      <vt:lpstr>Get Back to Label Aggregation</vt:lpstr>
      <vt:lpstr>Optimization</vt:lpstr>
      <vt:lpstr>Expectation-Maximization (EM)</vt:lpstr>
      <vt:lpstr> Consider a simpler case: Optional Reading</vt:lpstr>
      <vt:lpstr>Motivating Scenario</vt:lpstr>
      <vt:lpstr>Reminder: If Worker Skills are Known</vt:lpstr>
      <vt:lpstr>What if Workers’ Skills are Unknown </vt:lpstr>
      <vt:lpstr>What if Workers’ Skills are Unknown </vt:lpstr>
      <vt:lpstr>High-Level Description of EM</vt:lpstr>
      <vt:lpstr>Required Reading</vt:lpstr>
      <vt:lpstr>Reminder on the Framework</vt:lpstr>
      <vt:lpstr>Model of Label Generation</vt:lpstr>
      <vt:lpstr>Using EM to find the MLE</vt:lpstr>
      <vt:lpstr>Simulation/Experiments</vt:lpstr>
      <vt:lpstr>Discussion</vt:lpstr>
      <vt:lpstr>When Majority-Voting Might Be Preferred</vt:lpstr>
      <vt:lpstr>What Other Aspects to Model</vt:lpstr>
      <vt:lpstr>What Other Aspects to Model</vt:lpstr>
      <vt:lpstr>What Other Aspects to Model</vt:lpstr>
      <vt:lpstr>General Framework for Label Aggregation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2570</cp:revision>
  <cp:lastPrinted>2019-09-09T22:46:53Z</cp:lastPrinted>
  <dcterms:created xsi:type="dcterms:W3CDTF">2017-08-24T15:35:37Z</dcterms:created>
  <dcterms:modified xsi:type="dcterms:W3CDTF">2022-09-07T00:46:18Z</dcterms:modified>
</cp:coreProperties>
</file>